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314" r:id="rId3"/>
    <p:sldId id="264" r:id="rId4"/>
    <p:sldId id="315" r:id="rId5"/>
    <p:sldId id="316" r:id="rId6"/>
    <p:sldId id="317" r:id="rId7"/>
    <p:sldId id="318" r:id="rId8"/>
    <p:sldId id="319" r:id="rId9"/>
    <p:sldId id="320" r:id="rId10"/>
    <p:sldId id="321" r:id="rId11"/>
    <p:sldId id="307" r:id="rId12"/>
    <p:sldId id="322" r:id="rId13"/>
    <p:sldId id="323" r:id="rId14"/>
    <p:sldId id="324" r:id="rId15"/>
    <p:sldId id="325" r:id="rId16"/>
    <p:sldId id="326" r:id="rId17"/>
    <p:sldId id="328" r:id="rId18"/>
    <p:sldId id="32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00FF"/>
    <a:srgbClr val="FF6600"/>
    <a:srgbClr val="9900CC"/>
    <a:srgbClr val="00FF00"/>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4" autoAdjust="0"/>
    <p:restoredTop sz="94709" autoAdjust="0"/>
  </p:normalViewPr>
  <p:slideViewPr>
    <p:cSldViewPr>
      <p:cViewPr varScale="1">
        <p:scale>
          <a:sx n="71" d="100"/>
          <a:sy n="71" d="100"/>
        </p:scale>
        <p:origin x="-4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4/15/2010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4/15/2010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4/15/2010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4/15/2010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4/15/2010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Development in Elementary &amp; Middle School</a:t>
            </a:r>
            <a:endParaRPr lang="en-US" dirty="0"/>
          </a:p>
        </p:txBody>
      </p:sp>
      <p:sp>
        <p:nvSpPr>
          <p:cNvPr id="3" name="Subtitle 2"/>
          <p:cNvSpPr>
            <a:spLocks noGrp="1"/>
          </p:cNvSpPr>
          <p:nvPr>
            <p:ph type="subTitle" idx="1"/>
          </p:nvPr>
        </p:nvSpPr>
        <p:spPr/>
        <p:txBody>
          <a:bodyPr/>
          <a:lstStyle/>
          <a:p>
            <a:r>
              <a:rPr lang="en-US" b="1" dirty="0" smtClean="0">
                <a:solidFill>
                  <a:schemeClr val="tx1"/>
                </a:solidFill>
              </a:rPr>
              <a:t>Week 13</a:t>
            </a:r>
          </a:p>
          <a:p>
            <a:r>
              <a:rPr lang="en-US" b="1" dirty="0" smtClean="0">
                <a:solidFill>
                  <a:schemeClr val="tx1"/>
                </a:solidFill>
              </a:rPr>
              <a:t>Course 05:300:495</a:t>
            </a:r>
          </a:p>
          <a:p>
            <a:r>
              <a:rPr lang="en-US" b="1" dirty="0" smtClean="0">
                <a:solidFill>
                  <a:schemeClr val="tx1"/>
                </a:solidFill>
              </a:rPr>
              <a:t>Joseph Campisi</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457200"/>
            <a:ext cx="8382000" cy="7632859"/>
          </a:xfrm>
          <a:prstGeom prst="rect">
            <a:avLst/>
          </a:prstGeom>
          <a:noFill/>
        </p:spPr>
        <p:txBody>
          <a:bodyPr wrap="square" rtlCol="0">
            <a:spAutoFit/>
          </a:bodyPr>
          <a:lstStyle/>
          <a:p>
            <a:pPr>
              <a:buFont typeface="Arial" pitchFamily="34" charset="0"/>
              <a:buChar char="•"/>
            </a:pPr>
            <a:r>
              <a:rPr lang="en-US" sz="2000" b="1" dirty="0" smtClean="0"/>
              <a:t>Many everyday accommodations and reading strategies (i.e. making connections) and instructing in small groups (i.e. leveled readers or guided by student interest).</a:t>
            </a:r>
          </a:p>
          <a:p>
            <a:endParaRPr lang="en-US" sz="2000" b="1" dirty="0" smtClean="0"/>
          </a:p>
          <a:p>
            <a:pPr>
              <a:buFont typeface="Arial" pitchFamily="34" charset="0"/>
              <a:buChar char="•"/>
            </a:pPr>
            <a:r>
              <a:rPr lang="en-US" sz="2000" b="1" dirty="0" smtClean="0"/>
              <a:t>Finding enjoyment in reading and reading across the curriculum (reading in content areas).</a:t>
            </a:r>
          </a:p>
          <a:p>
            <a:pPr>
              <a:buFont typeface="Arial" pitchFamily="34" charset="0"/>
              <a:buChar char="•"/>
            </a:pPr>
            <a:endParaRPr lang="en-US" sz="2000" b="1" dirty="0" smtClean="0"/>
          </a:p>
          <a:p>
            <a:pPr>
              <a:buFont typeface="Arial" pitchFamily="34" charset="0"/>
              <a:buChar char="•"/>
            </a:pPr>
            <a:r>
              <a:rPr lang="en-US" sz="2000" b="1" dirty="0" smtClean="0"/>
              <a:t>Different literacy methods &amp; views to accommodate the students (student focuses).</a:t>
            </a:r>
          </a:p>
          <a:p>
            <a:pPr>
              <a:buFont typeface="Arial" pitchFamily="34" charset="0"/>
              <a:buChar char="•"/>
            </a:pPr>
            <a:endParaRPr lang="en-US" sz="2000" b="1" dirty="0" smtClean="0"/>
          </a:p>
          <a:p>
            <a:pPr>
              <a:buFont typeface="Arial" pitchFamily="34" charset="0"/>
              <a:buChar char="•"/>
            </a:pPr>
            <a:r>
              <a:rPr lang="en-US" sz="2000" b="1" dirty="0" smtClean="0"/>
              <a:t>Teaching literacy is a marathon – not a sprint,</a:t>
            </a:r>
          </a:p>
          <a:p>
            <a:pPr>
              <a:buFont typeface="Arial" pitchFamily="34" charset="0"/>
              <a:buChar char="•"/>
            </a:pPr>
            <a:endParaRPr lang="en-US" sz="2000" b="1" dirty="0" smtClean="0"/>
          </a:p>
          <a:p>
            <a:pPr>
              <a:buFont typeface="Arial" pitchFamily="34" charset="0"/>
              <a:buChar char="•"/>
            </a:pPr>
            <a:r>
              <a:rPr lang="en-US" sz="2000" b="1" dirty="0" smtClean="0"/>
              <a:t>Practice your beliefs &amp; believe in your practices but don’t be afraid to change for student and professional growth.</a:t>
            </a:r>
          </a:p>
          <a:p>
            <a:pPr>
              <a:buFont typeface="Arial" pitchFamily="34" charset="0"/>
              <a:buChar char="•"/>
            </a:pPr>
            <a:endParaRPr lang="en-US" sz="2000" b="1" dirty="0" smtClean="0"/>
          </a:p>
          <a:p>
            <a:pPr>
              <a:buFont typeface="Arial" pitchFamily="34" charset="0"/>
              <a:buChar char="•"/>
            </a:pPr>
            <a:r>
              <a:rPr lang="en-US" sz="2000" b="1" dirty="0" smtClean="0"/>
              <a:t>The best PD is often your own research.</a:t>
            </a:r>
          </a:p>
          <a:p>
            <a:pPr>
              <a:buFont typeface="Arial" pitchFamily="34" charset="0"/>
              <a:buChar char="•"/>
            </a:pPr>
            <a:endParaRPr lang="en-US" sz="2000" b="1" dirty="0" smtClean="0"/>
          </a:p>
          <a:p>
            <a:pPr>
              <a:buFont typeface="Arial" pitchFamily="34" charset="0"/>
              <a:buChar char="•"/>
            </a:pPr>
            <a:r>
              <a:rPr lang="en-US" sz="2000" b="1" dirty="0" smtClean="0"/>
              <a:t>Use other teachers as resources and infuse “special education” accommodations into the “general education” classroom.</a:t>
            </a:r>
          </a:p>
          <a:p>
            <a:pPr>
              <a:buFont typeface="Arial" pitchFamily="34" charset="0"/>
              <a:buChar char="•"/>
            </a:pPr>
            <a:endParaRPr lang="en-US" sz="2000" b="1" dirty="0" smtClean="0"/>
          </a:p>
          <a:p>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Presentation of Mini-Lesson</a:t>
            </a:r>
            <a:endParaRPr lang="en-US" b="1" u="sng" dirty="0"/>
          </a:p>
        </p:txBody>
      </p:sp>
      <p:sp>
        <p:nvSpPr>
          <p:cNvPr id="3" name="Content Placeholder 2"/>
          <p:cNvSpPr>
            <a:spLocks noGrp="1"/>
          </p:cNvSpPr>
          <p:nvPr>
            <p:ph idx="1"/>
          </p:nvPr>
        </p:nvSpPr>
        <p:spPr/>
        <p:txBody>
          <a:bodyPr>
            <a:normAutofit/>
          </a:bodyPr>
          <a:lstStyle/>
          <a:p>
            <a:pPr algn="ctr">
              <a:lnSpc>
                <a:spcPct val="200000"/>
              </a:lnSpc>
            </a:pPr>
            <a:r>
              <a:rPr lang="en-US" sz="4000" b="1" dirty="0" smtClean="0"/>
              <a:t>Theresa</a:t>
            </a:r>
            <a:endParaRPr lang="en-US" sz="40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Review (1)</a:t>
            </a:r>
            <a:endParaRPr lang="en-US" dirty="0"/>
          </a:p>
        </p:txBody>
      </p:sp>
      <p:sp>
        <p:nvSpPr>
          <p:cNvPr id="4" name="TextBox 3"/>
          <p:cNvSpPr txBox="1"/>
          <p:nvPr/>
        </p:nvSpPr>
        <p:spPr>
          <a:xfrm>
            <a:off x="381000" y="1447800"/>
            <a:ext cx="8382000" cy="5539978"/>
          </a:xfrm>
          <a:prstGeom prst="rect">
            <a:avLst/>
          </a:prstGeom>
          <a:noFill/>
        </p:spPr>
        <p:txBody>
          <a:bodyPr wrap="square" rtlCol="0">
            <a:spAutoFit/>
          </a:bodyPr>
          <a:lstStyle/>
          <a:p>
            <a:r>
              <a:rPr lang="en-US" sz="2400" i="1" dirty="0" smtClean="0"/>
              <a:t>Around the block and around the world: Teaching literacy</a:t>
            </a:r>
          </a:p>
          <a:p>
            <a:r>
              <a:rPr lang="en-US" sz="2400" i="1" dirty="0" smtClean="0"/>
              <a:t>across cultures</a:t>
            </a:r>
          </a:p>
          <a:p>
            <a:r>
              <a:rPr lang="en-US" b="1" i="1" dirty="0" smtClean="0"/>
              <a:t>Bronwyn T. Williams</a:t>
            </a:r>
          </a:p>
          <a:p>
            <a:endParaRPr lang="en-US" b="1" i="1" dirty="0" smtClean="0"/>
          </a:p>
          <a:p>
            <a:r>
              <a:rPr lang="en-US" sz="2400" b="1" dirty="0" smtClean="0"/>
              <a:t>If there is another universal truth concerning literacy practices across cultures it is that humans are meaning-making creatures. </a:t>
            </a:r>
          </a:p>
          <a:p>
            <a:endParaRPr lang="en-US" sz="2400" b="1" dirty="0" smtClean="0"/>
          </a:p>
          <a:p>
            <a:r>
              <a:rPr lang="en-US" sz="2400" b="1" dirty="0" smtClean="0"/>
              <a:t>We all want to be heard, to tell our stories, to communicate our ideas to others. </a:t>
            </a:r>
          </a:p>
          <a:p>
            <a:endParaRPr lang="en-US" sz="2400" b="1" dirty="0" smtClean="0"/>
          </a:p>
          <a:p>
            <a:r>
              <a:rPr lang="en-US" sz="2400" b="1" dirty="0" smtClean="0"/>
              <a:t>Reading and writing allow us to connect our minds to others—even when the work may be detached from personal experience.</a:t>
            </a:r>
            <a:endParaRPr lang="en-US" sz="2400" b="1" i="1" dirty="0" smtClean="0"/>
          </a:p>
          <a:p>
            <a:endParaRPr lang="en-US" b="1" i="1" dirty="0" smtClean="0"/>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685800"/>
            <a:ext cx="8382000" cy="5509200"/>
          </a:xfrm>
          <a:prstGeom prst="rect">
            <a:avLst/>
          </a:prstGeom>
          <a:noFill/>
        </p:spPr>
        <p:txBody>
          <a:bodyPr wrap="square" rtlCol="0">
            <a:spAutoFit/>
          </a:bodyPr>
          <a:lstStyle/>
          <a:p>
            <a:r>
              <a:rPr lang="en-US" sz="3200" b="1" dirty="0" smtClean="0"/>
              <a:t>Literacy educators around the world must think about how writing connects ideas and experiences to audiences. </a:t>
            </a:r>
          </a:p>
          <a:p>
            <a:endParaRPr lang="en-US" sz="3200" b="1" dirty="0" smtClean="0"/>
          </a:p>
          <a:p>
            <a:r>
              <a:rPr lang="en-US" sz="3200" b="1" dirty="0" smtClean="0"/>
              <a:t>The questions of what motivates individuals to read and write are present, even if only implicitly, in classrooms across cultures. </a:t>
            </a:r>
          </a:p>
          <a:p>
            <a:endParaRPr lang="en-US" sz="3200" b="1" dirty="0" smtClean="0"/>
          </a:p>
          <a:p>
            <a:r>
              <a:rPr lang="en-US" sz="3200" b="1" dirty="0" smtClean="0"/>
              <a:t>When we write, we all hope to be under stood. When we read, we hope to understand.</a:t>
            </a:r>
          </a:p>
          <a:p>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how do we use the previous information (last 2 slides too…) </a:t>
            </a:r>
            <a:endParaRPr lang="en-US" dirty="0"/>
          </a:p>
        </p:txBody>
      </p:sp>
      <p:sp>
        <p:nvSpPr>
          <p:cNvPr id="3" name="TextBox 2"/>
          <p:cNvSpPr txBox="1"/>
          <p:nvPr/>
        </p:nvSpPr>
        <p:spPr>
          <a:xfrm>
            <a:off x="304800" y="1828800"/>
            <a:ext cx="8458200" cy="4832092"/>
          </a:xfrm>
          <a:prstGeom prst="rect">
            <a:avLst/>
          </a:prstGeom>
          <a:noFill/>
        </p:spPr>
        <p:txBody>
          <a:bodyPr wrap="square" rtlCol="0">
            <a:spAutoFit/>
          </a:bodyPr>
          <a:lstStyle/>
          <a:p>
            <a:r>
              <a:rPr lang="en-US" sz="2800" dirty="0" smtClean="0"/>
              <a:t>Implement and develop literacy at the elementary and middle school levels?</a:t>
            </a:r>
          </a:p>
          <a:p>
            <a:r>
              <a:rPr lang="en-US" sz="2800" dirty="0" smtClean="0"/>
              <a:t>Picture this scenario –</a:t>
            </a:r>
          </a:p>
          <a:p>
            <a:endParaRPr lang="en-US" sz="2800" dirty="0" smtClean="0"/>
          </a:p>
          <a:p>
            <a:r>
              <a:rPr lang="en-US" sz="2800" dirty="0" smtClean="0"/>
              <a:t>	You have a 6</a:t>
            </a:r>
            <a:r>
              <a:rPr lang="en-US" sz="2800" baseline="30000" dirty="0" smtClean="0"/>
              <a:t>th</a:t>
            </a:r>
            <a:r>
              <a:rPr lang="en-US" sz="2800" dirty="0" smtClean="0"/>
              <a:t> grade class of only 1 culture – how do you implement language arts to enhance literacy (reading-writing-listening-speaking) = understanding and communicating.</a:t>
            </a:r>
          </a:p>
          <a:p>
            <a:endParaRPr lang="en-US" sz="2800" dirty="0" smtClean="0"/>
          </a:p>
          <a:p>
            <a:r>
              <a:rPr lang="en-US" sz="2800" dirty="0" smtClean="0"/>
              <a:t>(it could involve you or the class being taken out of their comfort zone).</a:t>
            </a:r>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we dare use Pop Culture?</a:t>
            </a:r>
            <a:endParaRPr lang="en-US" dirty="0"/>
          </a:p>
        </p:txBody>
      </p:sp>
      <p:sp>
        <p:nvSpPr>
          <p:cNvPr id="3" name="TextBox 2"/>
          <p:cNvSpPr txBox="1"/>
          <p:nvPr/>
        </p:nvSpPr>
        <p:spPr>
          <a:xfrm>
            <a:off x="381000" y="1295400"/>
            <a:ext cx="8153400" cy="5324535"/>
          </a:xfrm>
          <a:prstGeom prst="rect">
            <a:avLst/>
          </a:prstGeom>
          <a:noFill/>
        </p:spPr>
        <p:txBody>
          <a:bodyPr wrap="square" rtlCol="0">
            <a:spAutoFit/>
          </a:bodyPr>
          <a:lstStyle/>
          <a:p>
            <a:r>
              <a:rPr lang="en-US" sz="2000" dirty="0" smtClean="0"/>
              <a:t>There are 4 pedagogical approaches to using pop culture for teaching literacy:</a:t>
            </a:r>
          </a:p>
          <a:p>
            <a:endParaRPr lang="en-US" sz="2000" dirty="0" smtClean="0"/>
          </a:p>
          <a:p>
            <a:pPr marL="342900" indent="-342900">
              <a:buAutoNum type="arabicPeriod"/>
            </a:pPr>
            <a:r>
              <a:rPr lang="en-US" sz="2000" dirty="0" smtClean="0"/>
              <a:t>Portray alternative tests and media as negative, as in Turn off the Television Week.</a:t>
            </a:r>
          </a:p>
          <a:p>
            <a:pPr marL="342900" indent="-342900">
              <a:buAutoNum type="arabicPeriod"/>
            </a:pPr>
            <a:endParaRPr lang="en-US" sz="2000" dirty="0" smtClean="0"/>
          </a:p>
          <a:p>
            <a:pPr marL="342900" indent="-342900">
              <a:buAutoNum type="arabicPeriod"/>
            </a:pPr>
            <a:r>
              <a:rPr lang="en-US" sz="2000" dirty="0" smtClean="0"/>
              <a:t>Emphasize students’ pleasure in pop culture and avoid critical confrontation.</a:t>
            </a:r>
          </a:p>
          <a:p>
            <a:pPr marL="342900" indent="-342900">
              <a:buAutoNum type="arabicPeriod"/>
            </a:pPr>
            <a:endParaRPr lang="en-US" sz="2000" dirty="0" smtClean="0"/>
          </a:p>
          <a:p>
            <a:pPr marL="342900" indent="-342900">
              <a:buAutoNum type="arabicPeriod"/>
            </a:pPr>
            <a:r>
              <a:rPr lang="en-US" sz="2000" dirty="0" smtClean="0"/>
              <a:t>Recognize the importance of pop culture and teach the critical discourse but do not focus on acknowledgement of student pleasure in these types of text.</a:t>
            </a:r>
          </a:p>
          <a:p>
            <a:pPr marL="342900" indent="-342900">
              <a:buAutoNum type="arabicPeriod"/>
            </a:pPr>
            <a:endParaRPr lang="en-US" sz="2000" dirty="0" smtClean="0"/>
          </a:p>
          <a:p>
            <a:pPr marL="342900" indent="-342900">
              <a:buAutoNum type="arabicPeriod"/>
            </a:pPr>
            <a:r>
              <a:rPr lang="en-US" sz="2000" dirty="0" smtClean="0"/>
              <a:t>Use a balanced approach – focus on multiple aspects of pop culture in reading and writing – pleasure, analysis, determining one’s position and intended audience.</a:t>
            </a:r>
          </a:p>
          <a:p>
            <a:pPr marL="342900" indent="-342900"/>
            <a:r>
              <a:rPr lang="en-US" sz="2000" b="1" i="1" dirty="0" smtClean="0"/>
              <a:t>***Look at your own comfort level as well***</a:t>
            </a:r>
            <a:endParaRPr lang="en-US" sz="2000" b="1"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Review (2)</a:t>
            </a:r>
            <a:endParaRPr lang="en-US" dirty="0"/>
          </a:p>
        </p:txBody>
      </p:sp>
      <p:sp>
        <p:nvSpPr>
          <p:cNvPr id="3" name="TextBox 2"/>
          <p:cNvSpPr txBox="1"/>
          <p:nvPr/>
        </p:nvSpPr>
        <p:spPr>
          <a:xfrm>
            <a:off x="457200" y="1371600"/>
            <a:ext cx="8382000" cy="707886"/>
          </a:xfrm>
          <a:prstGeom prst="rect">
            <a:avLst/>
          </a:prstGeom>
          <a:noFill/>
        </p:spPr>
        <p:txBody>
          <a:bodyPr wrap="square" rtlCol="0">
            <a:spAutoFit/>
          </a:bodyPr>
          <a:lstStyle/>
          <a:p>
            <a:r>
              <a:rPr lang="en-US" sz="2000" b="1" i="1" dirty="0" smtClean="0"/>
              <a:t>Teaching Literacy for Social Justice and Global Citizenship</a:t>
            </a:r>
          </a:p>
          <a:p>
            <a:r>
              <a:rPr lang="en-US" sz="2000" b="1" i="1" dirty="0" smtClean="0"/>
              <a:t>	by James A. Banks</a:t>
            </a:r>
            <a:endParaRPr lang="en-US" sz="2000" b="1" i="1" dirty="0"/>
          </a:p>
        </p:txBody>
      </p:sp>
      <p:sp>
        <p:nvSpPr>
          <p:cNvPr id="4" name="TextBox 3"/>
          <p:cNvSpPr txBox="1"/>
          <p:nvPr/>
        </p:nvSpPr>
        <p:spPr>
          <a:xfrm>
            <a:off x="457200" y="2438400"/>
            <a:ext cx="8001000" cy="3970318"/>
          </a:xfrm>
          <a:prstGeom prst="rect">
            <a:avLst/>
          </a:prstGeom>
          <a:noFill/>
        </p:spPr>
        <p:txBody>
          <a:bodyPr wrap="square" rtlCol="0">
            <a:spAutoFit/>
          </a:bodyPr>
          <a:lstStyle/>
          <a:p>
            <a:r>
              <a:rPr lang="en-US" sz="2000" b="1" dirty="0" smtClean="0"/>
              <a:t>Focus on the 2</a:t>
            </a:r>
            <a:r>
              <a:rPr lang="en-US" sz="2000" b="1" baseline="30000" dirty="0" smtClean="0"/>
              <a:t>nd</a:t>
            </a:r>
            <a:r>
              <a:rPr lang="en-US" sz="2000" b="1" dirty="0" smtClean="0"/>
              <a:t> page…</a:t>
            </a:r>
          </a:p>
          <a:p>
            <a:r>
              <a:rPr lang="en-US" sz="2000" b="1" dirty="0" smtClean="0"/>
              <a:t>	Citizenship education (in terms of literacy)…</a:t>
            </a:r>
          </a:p>
          <a:p>
            <a:endParaRPr lang="en-US" sz="2000" b="1" dirty="0" smtClean="0"/>
          </a:p>
          <a:p>
            <a:pPr>
              <a:buFont typeface="Arial" pitchFamily="34" charset="0"/>
              <a:buChar char="•"/>
            </a:pPr>
            <a:r>
              <a:rPr lang="en-US" sz="2400" b="1" dirty="0" smtClean="0"/>
              <a:t>Determine a global problem</a:t>
            </a:r>
          </a:p>
          <a:p>
            <a:pPr>
              <a:buFont typeface="Arial" pitchFamily="34" charset="0"/>
              <a:buChar char="•"/>
            </a:pPr>
            <a:r>
              <a:rPr lang="en-US" sz="2400" b="1" dirty="0" smtClean="0"/>
              <a:t>How can we use this type of 21</a:t>
            </a:r>
            <a:r>
              <a:rPr lang="en-US" sz="2400" b="1" baseline="30000" dirty="0" smtClean="0"/>
              <a:t>st</a:t>
            </a:r>
            <a:r>
              <a:rPr lang="en-US" sz="2400" b="1" dirty="0" smtClean="0"/>
              <a:t> century topic/movement to further develop literacy in the elementary and middle school?</a:t>
            </a:r>
          </a:p>
          <a:p>
            <a:pPr>
              <a:buFont typeface="Arial" pitchFamily="34" charset="0"/>
              <a:buChar char="•"/>
            </a:pPr>
            <a:endParaRPr lang="en-US" sz="2400" b="1" dirty="0" smtClean="0"/>
          </a:p>
          <a:p>
            <a:pPr>
              <a:buFont typeface="Arial" pitchFamily="34" charset="0"/>
              <a:buChar char="•"/>
            </a:pPr>
            <a:r>
              <a:rPr lang="en-US" sz="2400" b="1" dirty="0" smtClean="0"/>
              <a:t>What types of literature (genres)? What types of strategies (for comprehension)?</a:t>
            </a:r>
          </a:p>
          <a:p>
            <a:pPr>
              <a:buFont typeface="Arial" pitchFamily="34" charset="0"/>
              <a:buChar char="•"/>
            </a:pPr>
            <a:r>
              <a:rPr lang="en-US" sz="2400" b="1" dirty="0" smtClean="0"/>
              <a:t>How can we use this literacy outside of Language Arts Class (reading in the content areas)?</a:t>
            </a:r>
            <a:endParaRPr lang="en-US" sz="24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Explanation of Assigned Reading &amp; Assignment for Week 14 (April 22)</a:t>
            </a:r>
            <a:endParaRPr lang="en-US" dirty="0"/>
          </a:p>
        </p:txBody>
      </p:sp>
      <p:sp>
        <p:nvSpPr>
          <p:cNvPr id="3" name="TextBox 2"/>
          <p:cNvSpPr txBox="1"/>
          <p:nvPr/>
        </p:nvSpPr>
        <p:spPr>
          <a:xfrm>
            <a:off x="457200" y="1905000"/>
            <a:ext cx="8305800" cy="4154984"/>
          </a:xfrm>
          <a:prstGeom prst="rect">
            <a:avLst/>
          </a:prstGeom>
          <a:noFill/>
        </p:spPr>
        <p:txBody>
          <a:bodyPr wrap="square" rtlCol="0">
            <a:spAutoFit/>
          </a:bodyPr>
          <a:lstStyle/>
          <a:p>
            <a:r>
              <a:rPr lang="en-US" sz="2400" dirty="0" smtClean="0"/>
              <a:t>Reading the article by Tomlinson (2009)</a:t>
            </a:r>
          </a:p>
          <a:p>
            <a:endParaRPr lang="en-US" sz="2400" dirty="0" smtClean="0"/>
          </a:p>
          <a:p>
            <a:r>
              <a:rPr lang="en-US" sz="2400" dirty="0" smtClean="0"/>
              <a:t>Using any format you like (excel, word doc chart, paragraph form, etc…)</a:t>
            </a:r>
          </a:p>
          <a:p>
            <a:r>
              <a:rPr lang="en-US" sz="2400" dirty="0" smtClean="0"/>
              <a:t>	</a:t>
            </a:r>
          </a:p>
          <a:p>
            <a:r>
              <a:rPr lang="en-US" sz="2400" dirty="0" smtClean="0"/>
              <a:t>Take each of the Shared Principles and give 3 elements that are crucial/essential/critical or important to the Principal.  (12 total elements).</a:t>
            </a:r>
          </a:p>
          <a:p>
            <a:endParaRPr lang="en-US" sz="2400" dirty="0" smtClean="0"/>
          </a:p>
          <a:p>
            <a:r>
              <a:rPr lang="en-US" sz="2400" dirty="0" smtClean="0"/>
              <a:t>This will count as both your entrance and exit assessment next week.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Please complete the exit assessment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Week 13</a:t>
            </a:r>
            <a:endParaRPr lang="en-US" b="1" u="sng" dirty="0"/>
          </a:p>
        </p:txBody>
      </p:sp>
      <p:sp>
        <p:nvSpPr>
          <p:cNvPr id="3" name="Content Placeholder 2"/>
          <p:cNvSpPr>
            <a:spLocks noGrp="1"/>
          </p:cNvSpPr>
          <p:nvPr>
            <p:ph idx="1"/>
          </p:nvPr>
        </p:nvSpPr>
        <p:spPr/>
        <p:txBody>
          <a:bodyPr>
            <a:normAutofit/>
          </a:bodyPr>
          <a:lstStyle/>
          <a:p>
            <a:pPr algn="ctr">
              <a:buNone/>
            </a:pPr>
            <a:r>
              <a:rPr lang="en-US" sz="5400" b="1" dirty="0" smtClean="0"/>
              <a:t>Case Study</a:t>
            </a:r>
          </a:p>
          <a:p>
            <a:pPr algn="ctr">
              <a:buNone/>
            </a:pPr>
            <a:r>
              <a:rPr lang="en-US" sz="5400" b="1" dirty="0" smtClean="0"/>
              <a:t>Mini-Lesson</a:t>
            </a:r>
          </a:p>
          <a:p>
            <a:pPr algn="ctr">
              <a:buNone/>
            </a:pPr>
            <a:r>
              <a:rPr lang="en-US" sz="5400" b="1" dirty="0" smtClean="0"/>
              <a:t>Journal Review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Discussion of Compilation of Themes</a:t>
            </a:r>
            <a:endParaRPr lang="en-US" b="1" u="sng" dirty="0"/>
          </a:p>
        </p:txBody>
      </p:sp>
      <p:sp>
        <p:nvSpPr>
          <p:cNvPr id="4" name="TextBox 3"/>
          <p:cNvSpPr txBox="1"/>
          <p:nvPr/>
        </p:nvSpPr>
        <p:spPr>
          <a:xfrm>
            <a:off x="457200" y="1524000"/>
            <a:ext cx="8229600" cy="2862322"/>
          </a:xfrm>
          <a:prstGeom prst="rect">
            <a:avLst/>
          </a:prstGeom>
          <a:noFill/>
        </p:spPr>
        <p:txBody>
          <a:bodyPr wrap="square" rtlCol="0">
            <a:spAutoFit/>
          </a:bodyPr>
          <a:lstStyle/>
          <a:p>
            <a:pPr>
              <a:buFontTx/>
              <a:buChar char="-"/>
            </a:pPr>
            <a:r>
              <a:rPr lang="en-US" sz="3600" b="1" dirty="0" smtClean="0"/>
              <a:t>Discussion of each of the 5 Themes from the previous assigned reading –</a:t>
            </a:r>
          </a:p>
          <a:p>
            <a:pPr>
              <a:buFontTx/>
              <a:buChar char="-"/>
            </a:pPr>
            <a:endParaRPr lang="en-US" sz="3600" b="1" dirty="0" smtClean="0"/>
          </a:p>
          <a:p>
            <a:pPr>
              <a:buFontTx/>
              <a:buChar char="-"/>
            </a:pPr>
            <a:r>
              <a:rPr lang="en-US" sz="3600" b="1" dirty="0" smtClean="0"/>
              <a:t> Determinations/Conclusions/Underlying Themes</a:t>
            </a:r>
            <a:endParaRPr lang="en-US" sz="3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Here’s what I took…</a:t>
            </a:r>
            <a:endParaRPr lang="en-US" b="1" dirty="0"/>
          </a:p>
        </p:txBody>
      </p:sp>
      <p:sp>
        <p:nvSpPr>
          <p:cNvPr id="5" name="TextBox 4"/>
          <p:cNvSpPr txBox="1"/>
          <p:nvPr/>
        </p:nvSpPr>
        <p:spPr>
          <a:xfrm>
            <a:off x="609600" y="1600200"/>
            <a:ext cx="8153400" cy="3539430"/>
          </a:xfrm>
          <a:prstGeom prst="rect">
            <a:avLst/>
          </a:prstGeom>
          <a:noFill/>
        </p:spPr>
        <p:txBody>
          <a:bodyPr wrap="square" rtlCol="0">
            <a:spAutoFit/>
          </a:bodyPr>
          <a:lstStyle/>
          <a:p>
            <a:r>
              <a:rPr lang="en-US" sz="2800" dirty="0" smtClean="0"/>
              <a:t>Practices such as chunking, corrections, explanations, making connections, questioning and discussion could all be used to reinforce literacy in the students during their sessions.</a:t>
            </a:r>
          </a:p>
          <a:p>
            <a:endParaRPr lang="en-US" sz="2800" dirty="0" smtClean="0"/>
          </a:p>
          <a:p>
            <a:r>
              <a:rPr lang="en-US" sz="2800" dirty="0" smtClean="0"/>
              <a:t>Many itinerant teachers prefer to do activities in small groups to help create a learning environment among their students. </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381000"/>
            <a:ext cx="8229600" cy="6247864"/>
          </a:xfrm>
          <a:prstGeom prst="rect">
            <a:avLst/>
          </a:prstGeom>
          <a:noFill/>
        </p:spPr>
        <p:txBody>
          <a:bodyPr wrap="square" rtlCol="0">
            <a:spAutoFit/>
          </a:bodyPr>
          <a:lstStyle/>
          <a:p>
            <a:r>
              <a:rPr lang="en-US" sz="2000" b="1" dirty="0" smtClean="0"/>
              <a:t>Literacy development has basic principles that relate to all levels of education and special education.</a:t>
            </a:r>
          </a:p>
          <a:p>
            <a:endParaRPr lang="en-US" sz="2000" b="1" dirty="0" smtClean="0"/>
          </a:p>
          <a:p>
            <a:r>
              <a:rPr lang="en-US" sz="2000" b="1" dirty="0" smtClean="0"/>
              <a:t>These include becoming fluent and efficient readers and writers, thinkers and communicators, finding enjoyment in reading and writing, and to feel successful in doing all of this.</a:t>
            </a:r>
          </a:p>
          <a:p>
            <a:endParaRPr lang="en-US" sz="2000" b="1" dirty="0" smtClean="0"/>
          </a:p>
          <a:p>
            <a:r>
              <a:rPr lang="en-US" sz="2000" b="1" dirty="0" smtClean="0"/>
              <a:t>After grade three, demands on the student change from “learning to read” to “reading to learn,” as reading becomes a fundamental means to acquire new knowledge about all subjects</a:t>
            </a:r>
          </a:p>
          <a:p>
            <a:endParaRPr lang="en-US" sz="2000" b="1" dirty="0" smtClean="0"/>
          </a:p>
          <a:p>
            <a:r>
              <a:rPr lang="en-US" sz="2000" b="1" dirty="0" smtClean="0"/>
              <a:t>Literacy-rich environments include daily reading, extended discourse (talking or writing), experimentation with reading materials, book talk (discussion of characters, action, and plot), and dramatic play. In this environment, children have many opportunities to see how printed words are used for many purposes.</a:t>
            </a:r>
          </a:p>
          <a:p>
            <a:endParaRPr lang="en-US" sz="2000" b="1" dirty="0" smtClean="0"/>
          </a:p>
          <a:p>
            <a:r>
              <a:rPr lang="en-US" sz="2000" b="1" dirty="0" smtClean="0"/>
              <a:t>By combining different views and methods of literacy, teachers can develop a literacy plan that can be beneficial to all students no matter what their needs may be.</a:t>
            </a:r>
            <a:endParaRPr lang="en-US" sz="2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457200"/>
            <a:ext cx="8458200" cy="5940088"/>
          </a:xfrm>
          <a:prstGeom prst="rect">
            <a:avLst/>
          </a:prstGeom>
          <a:noFill/>
        </p:spPr>
        <p:txBody>
          <a:bodyPr wrap="square" rtlCol="0">
            <a:spAutoFit/>
          </a:bodyPr>
          <a:lstStyle/>
          <a:p>
            <a:r>
              <a:rPr lang="en-US" sz="2000" b="1" dirty="0" smtClean="0"/>
              <a:t>It is critical that all teachers describe evolving literacy beliefs and practices.  Teacher beliefs should be matched with their practice in the class.  </a:t>
            </a:r>
          </a:p>
          <a:p>
            <a:endParaRPr lang="en-US" sz="2000" b="1" dirty="0" smtClean="0"/>
          </a:p>
          <a:p>
            <a:r>
              <a:rPr lang="en-US" sz="2000" b="1" dirty="0" smtClean="0"/>
              <a:t>Teacher beliefs should be a central role in the process of teacher development because changes in teacher’s practices are the result of changes in teacher’s beliefs.</a:t>
            </a:r>
          </a:p>
          <a:p>
            <a:endParaRPr lang="en-US" sz="2000" b="1" dirty="0" smtClean="0"/>
          </a:p>
          <a:p>
            <a:r>
              <a:rPr lang="en-US" sz="2000" b="1" dirty="0" smtClean="0"/>
              <a:t>The most effective teachers are those with the belief that literacy development is a long and multifaceted process.</a:t>
            </a:r>
          </a:p>
          <a:p>
            <a:endParaRPr lang="en-US" sz="2000" b="1" dirty="0" smtClean="0"/>
          </a:p>
          <a:p>
            <a:r>
              <a:rPr lang="en-US" sz="2000" b="1" dirty="0" smtClean="0"/>
              <a:t>Effective teachers are more likely to practice embedding their teaching of literacy into a wider context and to understand and show how specific aspects of reading and writing contribute to communication.  The connections are implicit and explicit such as; showing students a clear purpose for using texts, modeling extensively and demonstrating reading and writing in a variety of ways.</a:t>
            </a:r>
          </a:p>
          <a:p>
            <a:endParaRPr lang="en-US" sz="2000" b="1" dirty="0" smtClean="0"/>
          </a:p>
          <a:p>
            <a:r>
              <a:rPr lang="en-US" sz="2000" b="1" dirty="0" smtClean="0"/>
              <a:t>Literacy development is complex, but teachers with strong beliefs and practices have a great shot at reaching their learners.</a:t>
            </a:r>
            <a:endParaRPr lang="en-US" sz="2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1000"/>
            <a:ext cx="8382000" cy="5324535"/>
          </a:xfrm>
          <a:prstGeom prst="rect">
            <a:avLst/>
          </a:prstGeom>
          <a:noFill/>
        </p:spPr>
        <p:txBody>
          <a:bodyPr wrap="square" rtlCol="0">
            <a:spAutoFit/>
          </a:bodyPr>
          <a:lstStyle/>
          <a:p>
            <a:r>
              <a:rPr lang="en-US" sz="2000" b="1" dirty="0" smtClean="0"/>
              <a:t>Ongoing education is necessary to prepare teachers for the changes and challenges of the 21</a:t>
            </a:r>
            <a:r>
              <a:rPr lang="en-US" sz="2000" b="1" baseline="30000" dirty="0" smtClean="0"/>
              <a:t>st</a:t>
            </a:r>
            <a:r>
              <a:rPr lang="en-US" sz="2000" b="1" dirty="0" smtClean="0"/>
              <a:t> century education system. Lifelong learning is a philosophy held by teachers who strive to improve their skills and practices in the classroom. </a:t>
            </a:r>
          </a:p>
          <a:p>
            <a:endParaRPr lang="en-US" sz="2000" b="1" dirty="0" smtClean="0"/>
          </a:p>
          <a:p>
            <a:r>
              <a:rPr lang="en-US" sz="2000" b="1" dirty="0" smtClean="0"/>
              <a:t>According to Candy, </a:t>
            </a:r>
            <a:r>
              <a:rPr lang="en-US" sz="2000" b="1" dirty="0" err="1" smtClean="0"/>
              <a:t>Crebert</a:t>
            </a:r>
            <a:r>
              <a:rPr lang="en-US" sz="2000" b="1" dirty="0" smtClean="0"/>
              <a:t>, &amp; O’Leary (1994), lifelong learners have certain characteristics. Examples of these traits are love of learning, inquisitive, analytical and critical, able to self assess strengths and weaknesses. </a:t>
            </a:r>
          </a:p>
          <a:p>
            <a:endParaRPr lang="en-US" sz="2000" b="1" dirty="0" smtClean="0"/>
          </a:p>
          <a:p>
            <a:r>
              <a:rPr lang="en-US" sz="2000" b="1" dirty="0" smtClean="0"/>
              <a:t>Taking responsibility for professional growth through a continual pattern of learning allows teachers to tailor learning to specific self-selected needs and to contribute to their schools professional learning community (</a:t>
            </a:r>
            <a:r>
              <a:rPr lang="en-US" sz="2000" b="1" dirty="0" err="1" smtClean="0"/>
              <a:t>Helterbran</a:t>
            </a:r>
            <a:r>
              <a:rPr lang="en-US" sz="2000" b="1" dirty="0" smtClean="0"/>
              <a:t>, &amp; </a:t>
            </a:r>
            <a:r>
              <a:rPr lang="en-US" sz="2000" b="1" dirty="0" err="1" smtClean="0"/>
              <a:t>Fenimore</a:t>
            </a:r>
            <a:r>
              <a:rPr lang="en-US" sz="2000" b="1" dirty="0" smtClean="0"/>
              <a:t> 2004).</a:t>
            </a:r>
          </a:p>
          <a:p>
            <a:endParaRPr lang="en-US" sz="2000" b="1" dirty="0" smtClean="0"/>
          </a:p>
          <a:p>
            <a:r>
              <a:rPr lang="en-US" sz="2000" b="1" dirty="0" smtClean="0"/>
              <a:t>Ongoing reading and research on pertinent topics. Teachers must embrace the love of learning for themselves if they are to impress upon their students the importance and value of learning across the life span.</a:t>
            </a:r>
            <a:endParaRPr lang="en-US" sz="20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90600"/>
            <a:ext cx="8077200" cy="2677656"/>
          </a:xfrm>
          <a:prstGeom prst="rect">
            <a:avLst/>
          </a:prstGeom>
          <a:noFill/>
        </p:spPr>
        <p:txBody>
          <a:bodyPr wrap="square" rtlCol="0">
            <a:spAutoFit/>
          </a:bodyPr>
          <a:lstStyle/>
          <a:p>
            <a:r>
              <a:rPr lang="en-US" sz="2800" b="1" dirty="0" smtClean="0"/>
              <a:t>Being a highly organized teacher</a:t>
            </a:r>
          </a:p>
          <a:p>
            <a:endParaRPr lang="en-US" sz="2800" b="1" dirty="0" smtClean="0"/>
          </a:p>
          <a:p>
            <a:r>
              <a:rPr lang="en-US" sz="2800" b="1" dirty="0" smtClean="0"/>
              <a:t>Team support is a huge factor</a:t>
            </a:r>
          </a:p>
          <a:p>
            <a:endParaRPr lang="en-US" sz="2800" b="1" dirty="0" smtClean="0"/>
          </a:p>
          <a:p>
            <a:r>
              <a:rPr lang="en-US" sz="2800" b="1" dirty="0" smtClean="0"/>
              <a:t>Many things that Itinerant teachers do can be applied to the gen-</a:t>
            </a:r>
            <a:r>
              <a:rPr lang="en-US" sz="2800" b="1" dirty="0" err="1" smtClean="0"/>
              <a:t>ed</a:t>
            </a:r>
            <a:r>
              <a:rPr lang="en-US" sz="2800" b="1" dirty="0" smtClean="0"/>
              <a:t> classroom as well.</a:t>
            </a:r>
            <a:endParaRPr lang="en-US" sz="28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Summation of Themes</a:t>
            </a:r>
            <a:endParaRPr lang="en-US" dirty="0"/>
          </a:p>
        </p:txBody>
      </p:sp>
      <p:sp>
        <p:nvSpPr>
          <p:cNvPr id="3" name="TextBox 2"/>
          <p:cNvSpPr txBox="1"/>
          <p:nvPr/>
        </p:nvSpPr>
        <p:spPr>
          <a:xfrm>
            <a:off x="381000" y="1524000"/>
            <a:ext cx="8382000" cy="2862322"/>
          </a:xfrm>
          <a:prstGeom prst="rect">
            <a:avLst/>
          </a:prstGeom>
          <a:noFill/>
        </p:spPr>
        <p:txBody>
          <a:bodyPr wrap="square" rtlCol="0">
            <a:spAutoFit/>
          </a:bodyPr>
          <a:lstStyle/>
          <a:p>
            <a:r>
              <a:rPr lang="en-US" sz="3600" dirty="0" smtClean="0"/>
              <a:t>How do these themes juxtapose with our purpose of developing literacy in elementary and middle school?</a:t>
            </a:r>
          </a:p>
          <a:p>
            <a:endParaRPr lang="en-US" sz="3600" dirty="0" smtClean="0"/>
          </a:p>
          <a:p>
            <a:r>
              <a:rPr lang="en-US" sz="3600" dirty="0" smtClean="0"/>
              <a:t>Ponder…Collect Thoughts…Synthesize</a:t>
            </a:r>
            <a:r>
              <a:rPr lang="en-US" sz="2800" dirty="0" smtClean="0"/>
              <a:t> </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1698</TotalTime>
  <Words>1082</Words>
  <Application>Microsoft Office PowerPoint</Application>
  <PresentationFormat>On-screen Show (4:3)</PresentationFormat>
  <Paragraphs>127</Paragraphs>
  <Slides>18</Slides>
  <Notes>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Literacy Development in Elementary &amp; Middle School</vt:lpstr>
      <vt:lpstr>Week 13</vt:lpstr>
      <vt:lpstr>Discussion of Compilation of Themes</vt:lpstr>
      <vt:lpstr>Here’s what I took…</vt:lpstr>
      <vt:lpstr>Slide 5</vt:lpstr>
      <vt:lpstr>Slide 6</vt:lpstr>
      <vt:lpstr>Slide 7</vt:lpstr>
      <vt:lpstr>Slide 8</vt:lpstr>
      <vt:lpstr>Summation of Themes</vt:lpstr>
      <vt:lpstr>Slide 10</vt:lpstr>
      <vt:lpstr>Presentation of Mini-Lesson</vt:lpstr>
      <vt:lpstr>Journal Review (1)</vt:lpstr>
      <vt:lpstr>Slide 13</vt:lpstr>
      <vt:lpstr>So how do we use the previous information (last 2 slides too…) </vt:lpstr>
      <vt:lpstr>Do we dare use Pop Culture?</vt:lpstr>
      <vt:lpstr>Journal Review (2)</vt:lpstr>
      <vt:lpstr>Explanation of Assigned Reading &amp; Assignment for Week 14 (April 22)</vt:lpstr>
      <vt:lpstr>Please complete the exit 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Northfield Board of Education</cp:lastModifiedBy>
  <cp:revision>269</cp:revision>
  <dcterms:created xsi:type="dcterms:W3CDTF">2010-01-28T14:10:34Z</dcterms:created>
  <dcterms:modified xsi:type="dcterms:W3CDTF">2010-04-15T18:01:44Z</dcterms:modified>
</cp:coreProperties>
</file>